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Montserrat" pitchFamily="2" charset="77"/>
      <p:regular r:id="rId26"/>
      <p:bold r:id="rId27"/>
      <p:italic r:id="rId28"/>
      <p:boldItalic r:id="rId29"/>
    </p:embeddedFont>
    <p:embeddedFont>
      <p:font typeface="Montserrat Black" panose="020F0502020204030204" pitchFamily="34" charset="0"/>
      <p:bold r:id="rId30"/>
      <p:italic r:id="rId31"/>
      <p:boldItalic r:id="rId32"/>
    </p:embeddedFont>
    <p:embeddedFont>
      <p:font typeface="Montserrat ExtraBold" panose="020F0502020204030204" pitchFamily="34" charset="0"/>
      <p:bold r:id="rId33"/>
      <p:italic r:id="rId34"/>
      <p:bold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30"/>
  </p:normalViewPr>
  <p:slideViewPr>
    <p:cSldViewPr snapToGrid="0">
      <p:cViewPr varScale="1">
        <p:scale>
          <a:sx n="151" d="100"/>
          <a:sy n="151" d="100"/>
        </p:scale>
        <p:origin x="62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a4b07d14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a4b07d14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ec9acc740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ec9acc7405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06743487f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806743487f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a426ed99ca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a426ed99ca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a426ed99c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a426ed99c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ec9acc7405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ec9acc7405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ec9acc740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ec9acc740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0aeea1a29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0aeea1a29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a426ed99ca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a426ed99ca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SYSTEM CHASIS - TPE</a:t>
            </a:r>
            <a:endParaRPr sz="12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INSULIN RESERVOIR - POLYPROPYLENE </a:t>
            </a:r>
            <a:endParaRPr sz="12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INFUSION SET - TEFLON/POLYURETHANE FOR BOTH CANULA AND TUBING</a:t>
            </a:r>
            <a:endParaRPr sz="12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</a:pPr>
            <a:endParaRPr sz="12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DUE TO LIMITATIONS, </a:t>
            </a:r>
            <a:endParaRPr sz="12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-PLA FOR ENTIRE SYSTEM, TPU FOR ADHESIVE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6301a34e4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6301a34e4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ec9acc740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ec9acc740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SYSTEM CHASIS - TPE</a:t>
            </a:r>
            <a:endParaRPr sz="12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INSULIN RESERVOIR - POLYPROPYLENE </a:t>
            </a:r>
            <a:endParaRPr sz="12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INFUSION SET - TEFLON/POLYURETHANE FOR BOTH CANULA AND TUBING</a:t>
            </a:r>
            <a:endParaRPr sz="12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</a:pPr>
            <a:endParaRPr sz="12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DUE TO LIMITATIONS, </a:t>
            </a:r>
            <a:endParaRPr sz="12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-PLA FOR ENTIRE SYSTEM, TPU FOR ADHESIVE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06743487f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06743487f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a426ed99ca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a426ed99ca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SYSTEM CHASIS - TPE</a:t>
            </a:r>
            <a:endParaRPr sz="12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INSULIN RESERVOIR - POLYPROPYLENE </a:t>
            </a:r>
            <a:endParaRPr sz="12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INFUSION SET - TEFLON/POLYURETHANE FOR BOTH CANULA AND TUBING</a:t>
            </a:r>
            <a:endParaRPr sz="12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</a:pPr>
            <a:endParaRPr sz="12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DUE TO LIMITATIONS, </a:t>
            </a:r>
            <a:endParaRPr sz="12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-PLA FOR ENTIRE SYSTEM, TPU FOR ADHESIVE TPU was way to soft and wont provide stability and user needs something strong and sturdy.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a426ed99ca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a426ed99ca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SYSTEM CHASIS - TPE</a:t>
            </a:r>
            <a:endParaRPr sz="12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INSULIN RESERVOIR - POLYPROPYLENE </a:t>
            </a:r>
            <a:endParaRPr sz="12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INFUSION SET - TEFLON/POLYURETHANE FOR BOTH CANULA AND TUBING</a:t>
            </a:r>
            <a:endParaRPr sz="12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</a:pPr>
            <a:endParaRPr sz="12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DUE TO LIMITATIONS, </a:t>
            </a:r>
            <a:endParaRPr sz="12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-PLA FOR ENTIRE SYSTEM, TPU FOR ADHESIVE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6301a34e4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6301a34e4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0aeea1a29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80aeea1a29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ec9acc740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ec9acc740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ec9acc7405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ec9acc7405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6301a34e4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6301a34e4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ec9acc7405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ec9acc7405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ec9acc740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ec9acc740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ec9acc7405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ec9acc7405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ec9acc740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ec9acc740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01" type="title">
  <p:cSld name="TITLE">
    <p:bg>
      <p:bgPr>
        <a:solidFill>
          <a:srgbClr val="57068C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11" name="Google Shape;11;p2" descr="New York University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2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175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175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175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175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175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175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175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FFFFFF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 txBox="1">
            <a:spLocks noGrp="1"/>
          </p:cNvSpPr>
          <p:nvPr>
            <p:ph type="title"/>
          </p:nvPr>
        </p:nvSpPr>
        <p:spPr>
          <a:xfrm>
            <a:off x="407175" y="450150"/>
            <a:ext cx="8329500" cy="3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6000"/>
              <a:buFont typeface="Montserrat Black"/>
              <a:buNone/>
              <a:defRPr sz="60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pic>
        <p:nvPicPr>
          <p:cNvPr id="65" name="Google Shape;65;p11" descr=" 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 descr=" 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294375" y="1233175"/>
            <a:ext cx="40791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Montserrat Black"/>
              <a:buNone/>
              <a:defRPr sz="36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subTitle" idx="1"/>
          </p:nvPr>
        </p:nvSpPr>
        <p:spPr>
          <a:xfrm>
            <a:off x="294375" y="2803075"/>
            <a:ext cx="39558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6ABA"/>
              </a:buClr>
              <a:buSzPts val="1800"/>
              <a:buNone/>
              <a:defRPr>
                <a:solidFill>
                  <a:srgbClr val="9A6ABA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55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72" name="Google Shape;72;p12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2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-page image">
  <p:cSld name="CUSTOM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3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803100" cy="11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body" idx="1"/>
          </p:nvPr>
        </p:nvSpPr>
        <p:spPr>
          <a:xfrm>
            <a:off x="311700" y="2750150"/>
            <a:ext cx="3466500" cy="15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78" name="Google Shape;78;p13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" name="Google Shape;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4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311700" y="3564945"/>
            <a:ext cx="44913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  <a:defRPr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bg>
      <p:bgPr>
        <a:solidFill>
          <a:schemeClr val="dk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8" name="Google Shape;88;p15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4200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89" name="Google Shape;89;p15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w="76200" cap="flat" cmpd="sng">
            <a:solidFill>
              <a:srgbClr val="8900E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Google Shape;90;p15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_1">
    <p:bg>
      <p:bgPr>
        <a:solidFill>
          <a:schemeClr val="dk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>
            <a:spLocks noGrp="1"/>
          </p:cNvSpPr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5" name="Google Shape;95;p16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4200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96" name="Google Shape;96;p16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w="76200" cap="flat" cmpd="sng">
            <a:solidFill>
              <a:srgbClr val="8900E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" name="Google Shape;97;p1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 1">
  <p:cSld name="CUSTOM_1_1_1">
    <p:bg>
      <p:bgPr>
        <a:solidFill>
          <a:schemeClr val="dk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2" name="Google Shape;102;p17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4200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103" name="Google Shape;103;p17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w="76200" cap="flat" cmpd="sng">
            <a:solidFill>
              <a:srgbClr val="8900E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" name="Google Shape;104;p1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title" hasCustomPrompt="1"/>
          </p:nvPr>
        </p:nvSpPr>
        <p:spPr>
          <a:xfrm>
            <a:off x="311700" y="407700"/>
            <a:ext cx="8520600" cy="19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5000"/>
              <a:buFont typeface="Montserrat Black"/>
              <a:buNone/>
              <a:defRPr sz="150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7" name="Google Shape;107;p18"/>
          <p:cNvSpPr txBox="1">
            <a:spLocks noGrp="1"/>
          </p:cNvSpPr>
          <p:nvPr>
            <p:ph type="body" idx="1"/>
          </p:nvPr>
        </p:nvSpPr>
        <p:spPr>
          <a:xfrm>
            <a:off x="2475675" y="3360362"/>
            <a:ext cx="4192800" cy="7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108" name="Google Shape;108;p18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18"/>
          <p:cNvSpPr txBox="1">
            <a:spLocks noGrp="1"/>
          </p:cNvSpPr>
          <p:nvPr>
            <p:ph type="subTitle" idx="2"/>
          </p:nvPr>
        </p:nvSpPr>
        <p:spPr>
          <a:xfrm>
            <a:off x="407175" y="2537800"/>
            <a:ext cx="8329200" cy="7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folio" type="blank">
  <p:cSld name="BLANK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9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02">
  <p:cSld name="TITLE_1">
    <p:bg>
      <p:bgPr>
        <a:solidFill>
          <a:srgbClr val="57068C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17" name="Google Shape;17;p3" descr="New York University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2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04">
  <p:cSld name="TITLE_1_1_1">
    <p:bg>
      <p:bgPr>
        <a:solidFill>
          <a:srgbClr val="57068C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23" name="Google Shape;23;p4" descr="New York University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>
            <a:spLocks noGrp="1"/>
          </p:cNvSpPr>
          <p:nvPr>
            <p:ph type="subTitle" idx="1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2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05">
  <p:cSld name="TITLE_1_1_1_1">
    <p:bg>
      <p:bgPr>
        <a:solidFill>
          <a:srgbClr val="57068C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29" name="Google Shape;29;p5" descr="New York University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2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57068C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7" cy="51434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" name="Google Shape;34;p6" descr=" "/>
          <p:cNvCxnSpPr/>
          <p:nvPr/>
        </p:nvCxnSpPr>
        <p:spPr>
          <a:xfrm>
            <a:off x="407168" y="2618527"/>
            <a:ext cx="521400" cy="0"/>
          </a:xfrm>
          <a:prstGeom prst="straightConnector1">
            <a:avLst/>
          </a:prstGeom>
          <a:noFill/>
          <a:ln w="76200" cap="flat" cmpd="sng">
            <a:solidFill>
              <a:srgbClr val="8900E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" name="Google Shape;35;p6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6950" y="457200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ubTitle" idx="1"/>
          </p:nvPr>
        </p:nvSpPr>
        <p:spPr>
          <a:xfrm>
            <a:off x="316950" y="2938025"/>
            <a:ext cx="4031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1152475"/>
            <a:ext cx="3345900" cy="31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4114800" y="1175683"/>
            <a:ext cx="4192800" cy="31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" name="Google Shape;42;p7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2">
          <p15:clr>
            <a:srgbClr val="FA7B17"/>
          </p15:clr>
        </p15:guide>
        <p15:guide id="2" pos="2304">
          <p15:clr>
            <a:srgbClr val="FA7B17"/>
          </p15:clr>
        </p15:guide>
        <p15:guide id="3" orient="horz" pos="720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424900" cy="11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pic>
        <p:nvPicPr>
          <p:cNvPr id="46" name="Google Shape;46;p8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1376250" y="1828800"/>
            <a:ext cx="3330300" cy="24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2"/>
          </p:nvPr>
        </p:nvSpPr>
        <p:spPr>
          <a:xfrm>
            <a:off x="5051175" y="1828800"/>
            <a:ext cx="3330300" cy="24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" name="Google Shape;5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pic>
        <p:nvPicPr>
          <p:cNvPr id="53" name="Google Shape;53;p9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" name="Google Shape;5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311700" y="426408"/>
            <a:ext cx="43083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Montserrat Black"/>
              <a:buNone/>
              <a:defRPr sz="36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11700" y="1646230"/>
            <a:ext cx="3350400" cy="24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59" name="Google Shape;59;p10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" name="Google Shape;6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ExtraBold"/>
              <a:buNone/>
              <a:defRPr sz="420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24900" cy="3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800"/>
              <a:buFont typeface="Montserrat"/>
              <a:buChar char="●"/>
              <a:defRPr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EA4335"/>
          </p15:clr>
        </p15:guide>
        <p15:guide id="2" orient="horz" pos="3025">
          <p15:clr>
            <a:srgbClr val="EA4335"/>
          </p15:clr>
        </p15:guide>
        <p15:guide id="3" pos="5503">
          <p15:clr>
            <a:srgbClr val="EA4335"/>
          </p15:clr>
        </p15:guide>
        <p15:guide id="4" orient="horz" pos="26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jpg"/><Relationship Id="rId5" Type="http://schemas.openxmlformats.org/officeDocument/2006/relationships/image" Target="../media/image34.jp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-122700" y="868875"/>
            <a:ext cx="9389400" cy="190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MODULAR-ADHERENT INSULIN PUMP SYSTEM</a:t>
            </a:r>
            <a:endParaRPr sz="5000"/>
          </a:p>
        </p:txBody>
      </p:sp>
      <p:sp>
        <p:nvSpPr>
          <p:cNvPr id="121" name="Google Shape;121;p21"/>
          <p:cNvSpPr txBox="1">
            <a:spLocks noGrp="1"/>
          </p:cNvSpPr>
          <p:nvPr>
            <p:ph type="subTitle" idx="1"/>
          </p:nvPr>
        </p:nvSpPr>
        <p:spPr>
          <a:xfrm>
            <a:off x="307600" y="3072163"/>
            <a:ext cx="4761000" cy="7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/>
              <a:t>Group 5</a:t>
            </a:r>
            <a:endParaRPr sz="2400" b="1"/>
          </a:p>
        </p:txBody>
      </p:sp>
      <p:sp>
        <p:nvSpPr>
          <p:cNvPr id="122" name="Google Shape;122;p21"/>
          <p:cNvSpPr txBox="1">
            <a:spLocks noGrp="1"/>
          </p:cNvSpPr>
          <p:nvPr>
            <p:ph type="body" idx="2"/>
          </p:nvPr>
        </p:nvSpPr>
        <p:spPr>
          <a:xfrm>
            <a:off x="307600" y="3984900"/>
            <a:ext cx="67671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Abhiramalakshmi Senthil Kumar, Dhruv Tyagi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Supreeth Sai Krishna, Yolander Adjei</a:t>
            </a:r>
            <a:endParaRPr sz="1400"/>
          </a:p>
        </p:txBody>
      </p:sp>
    </p:spTree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>
            <a:spLocks noGrp="1"/>
          </p:cNvSpPr>
          <p:nvPr>
            <p:ph type="title"/>
          </p:nvPr>
        </p:nvSpPr>
        <p:spPr>
          <a:xfrm>
            <a:off x="282075" y="327150"/>
            <a:ext cx="86781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TOP SELLERS IN THE CATEGORY</a:t>
            </a:r>
            <a:endParaRPr sz="38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38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3800"/>
          </a:p>
        </p:txBody>
      </p:sp>
      <p:sp>
        <p:nvSpPr>
          <p:cNvPr id="187" name="Google Shape;187;p30"/>
          <p:cNvSpPr txBox="1">
            <a:spLocks noGrp="1"/>
          </p:cNvSpPr>
          <p:nvPr>
            <p:ph type="body" idx="1"/>
          </p:nvPr>
        </p:nvSpPr>
        <p:spPr>
          <a:xfrm>
            <a:off x="169575" y="913800"/>
            <a:ext cx="8790600" cy="15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North America is the largest consumer of insulin pumps and consists 45.8% of  the market as of November 2023. [16]</a:t>
            </a:r>
            <a:endParaRPr sz="16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800" y="1828650"/>
            <a:ext cx="7557299" cy="2643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>
            <a:spLocks noGrp="1"/>
          </p:cNvSpPr>
          <p:nvPr>
            <p:ph type="body" idx="1"/>
          </p:nvPr>
        </p:nvSpPr>
        <p:spPr>
          <a:xfrm>
            <a:off x="407175" y="3570975"/>
            <a:ext cx="8454900" cy="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Medtronic continues to be the top seller for insulin pumps and its accessories, however as of 2022, Insulet and Tandem have begun to substantially capture market share. [17]</a:t>
            </a:r>
            <a:endParaRPr sz="16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600"/>
          </a:p>
        </p:txBody>
      </p:sp>
      <p:pic>
        <p:nvPicPr>
          <p:cNvPr id="194" name="Google Shape;1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425" y="304800"/>
            <a:ext cx="7362657" cy="326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>
            <a:spLocks noGrp="1"/>
          </p:cNvSpPr>
          <p:nvPr>
            <p:ph type="title"/>
          </p:nvPr>
        </p:nvSpPr>
        <p:spPr>
          <a:xfrm>
            <a:off x="98275" y="442800"/>
            <a:ext cx="89046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QFD</a:t>
            </a:r>
            <a:endParaRPr sz="2800"/>
          </a:p>
        </p:txBody>
      </p:sp>
      <p:pic>
        <p:nvPicPr>
          <p:cNvPr id="200" name="Google Shape;2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650" y="442800"/>
            <a:ext cx="8023075" cy="4044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>
            <a:spLocks noGrp="1"/>
          </p:cNvSpPr>
          <p:nvPr>
            <p:ph type="title"/>
          </p:nvPr>
        </p:nvSpPr>
        <p:spPr>
          <a:xfrm>
            <a:off x="216675" y="163350"/>
            <a:ext cx="87600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OVERALL MECHANISM OF OPERATION</a:t>
            </a:r>
            <a:endParaRPr sz="30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06" name="Google Shape;206;p33"/>
          <p:cNvSpPr txBox="1">
            <a:spLocks noGrp="1"/>
          </p:cNvSpPr>
          <p:nvPr>
            <p:ph type="body" idx="1"/>
          </p:nvPr>
        </p:nvSpPr>
        <p:spPr>
          <a:xfrm>
            <a:off x="169575" y="1343200"/>
            <a:ext cx="4032000" cy="3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600"/>
          </a:p>
        </p:txBody>
      </p:sp>
      <p:sp>
        <p:nvSpPr>
          <p:cNvPr id="207" name="Google Shape;207;p33"/>
          <p:cNvSpPr txBox="1"/>
          <p:nvPr/>
        </p:nvSpPr>
        <p:spPr>
          <a:xfrm>
            <a:off x="4729000" y="913800"/>
            <a:ext cx="3542100" cy="37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950" y="848450"/>
            <a:ext cx="6873523" cy="415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>
            <a:spLocks noGrp="1"/>
          </p:cNvSpPr>
          <p:nvPr>
            <p:ph type="title"/>
          </p:nvPr>
        </p:nvSpPr>
        <p:spPr>
          <a:xfrm>
            <a:off x="141000" y="96675"/>
            <a:ext cx="88620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DESIGN INSPIRATION</a:t>
            </a:r>
            <a:endParaRPr sz="2800"/>
          </a:p>
        </p:txBody>
      </p:sp>
      <p:sp>
        <p:nvSpPr>
          <p:cNvPr id="214" name="Google Shape;214;p34"/>
          <p:cNvSpPr txBox="1">
            <a:spLocks noGrp="1"/>
          </p:cNvSpPr>
          <p:nvPr>
            <p:ph type="body" idx="1"/>
          </p:nvPr>
        </p:nvSpPr>
        <p:spPr>
          <a:xfrm>
            <a:off x="267288" y="628550"/>
            <a:ext cx="8609400" cy="3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MEDTRONIC MINI-MED 780G System</a:t>
            </a:r>
            <a:endParaRPr sz="2200"/>
          </a:p>
        </p:txBody>
      </p:sp>
      <p:pic>
        <p:nvPicPr>
          <p:cNvPr id="215" name="Google Shape;2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399" y="1155975"/>
            <a:ext cx="7480205" cy="4008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>
            <a:spLocks noGrp="1"/>
          </p:cNvSpPr>
          <p:nvPr>
            <p:ph type="title"/>
          </p:nvPr>
        </p:nvSpPr>
        <p:spPr>
          <a:xfrm>
            <a:off x="216675" y="163350"/>
            <a:ext cx="87600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OUR DESIGN CONSIDERATIONS</a:t>
            </a:r>
            <a:endParaRPr sz="36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21" name="Google Shape;221;p35"/>
          <p:cNvSpPr txBox="1">
            <a:spLocks noGrp="1"/>
          </p:cNvSpPr>
          <p:nvPr>
            <p:ph type="body" idx="1"/>
          </p:nvPr>
        </p:nvSpPr>
        <p:spPr>
          <a:xfrm>
            <a:off x="318175" y="954650"/>
            <a:ext cx="5466000" cy="40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AutoNum type="arabicPeriod"/>
            </a:pPr>
            <a:r>
              <a:rPr lang="en" sz="1500">
                <a:solidFill>
                  <a:srgbClr val="000000"/>
                </a:solidFill>
              </a:rPr>
              <a:t>Sleek, Modular, </a:t>
            </a:r>
            <a:r>
              <a:rPr lang="en" sz="1500" b="1">
                <a:solidFill>
                  <a:srgbClr val="000000"/>
                </a:solidFill>
              </a:rPr>
              <a:t>Integrated</a:t>
            </a:r>
            <a:r>
              <a:rPr lang="en" sz="1500">
                <a:solidFill>
                  <a:srgbClr val="000000"/>
                </a:solidFill>
              </a:rPr>
              <a:t> Body-Adherent Unit </a:t>
            </a:r>
            <a:r>
              <a:rPr lang="en" sz="1200">
                <a:solidFill>
                  <a:srgbClr val="000000"/>
                </a:solidFill>
              </a:rPr>
              <a:t>(54mmx35mmx15mm)</a:t>
            </a:r>
            <a:endParaRPr sz="1200">
              <a:solidFill>
                <a:srgbClr val="000000"/>
              </a:solidFill>
            </a:endParaRPr>
          </a:p>
          <a:p>
            <a:pPr marL="457200" lvl="0" indent="-3238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AutoNum type="arabicPeriod"/>
            </a:pPr>
            <a:r>
              <a:rPr lang="en" sz="1500">
                <a:solidFill>
                  <a:srgbClr val="000000"/>
                </a:solidFill>
              </a:rPr>
              <a:t>Replacement of Push Buttons with </a:t>
            </a:r>
            <a:r>
              <a:rPr lang="en" sz="1500" b="1">
                <a:solidFill>
                  <a:srgbClr val="000000"/>
                </a:solidFill>
              </a:rPr>
              <a:t>Touch-screen</a:t>
            </a:r>
            <a:r>
              <a:rPr lang="en" sz="1500">
                <a:solidFill>
                  <a:srgbClr val="000000"/>
                </a:solidFill>
              </a:rPr>
              <a:t> functionality</a:t>
            </a:r>
            <a:endParaRPr sz="1500">
              <a:solidFill>
                <a:srgbClr val="000000"/>
              </a:solidFill>
            </a:endParaRPr>
          </a:p>
          <a:p>
            <a:pPr marL="457200" lvl="0" indent="-3238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en" sz="1500" b="1">
                <a:solidFill>
                  <a:srgbClr val="000000"/>
                </a:solidFill>
              </a:rPr>
              <a:t>Screen Flap </a:t>
            </a:r>
            <a:endParaRPr sz="1500" b="1">
              <a:solidFill>
                <a:srgbClr val="000000"/>
              </a:solidFill>
            </a:endParaRPr>
          </a:p>
          <a:p>
            <a:pPr marL="457200" lvl="0" indent="-3238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AutoNum type="arabicPeriod"/>
            </a:pPr>
            <a:r>
              <a:rPr lang="en" sz="1500">
                <a:solidFill>
                  <a:srgbClr val="000000"/>
                </a:solidFill>
              </a:rPr>
              <a:t>Biocompatible </a:t>
            </a:r>
            <a:r>
              <a:rPr lang="en" sz="1500" b="1">
                <a:solidFill>
                  <a:srgbClr val="000000"/>
                </a:solidFill>
              </a:rPr>
              <a:t>Adhesive</a:t>
            </a:r>
            <a:r>
              <a:rPr lang="en" sz="1500">
                <a:solidFill>
                  <a:srgbClr val="000000"/>
                </a:solidFill>
              </a:rPr>
              <a:t> for adherence</a:t>
            </a:r>
            <a:endParaRPr sz="1500">
              <a:solidFill>
                <a:srgbClr val="000000"/>
              </a:solidFill>
            </a:endParaRPr>
          </a:p>
          <a:p>
            <a:pPr marL="457200" lvl="0" indent="-3238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AutoNum type="arabicPeriod"/>
            </a:pPr>
            <a:r>
              <a:rPr lang="en" sz="1500">
                <a:solidFill>
                  <a:srgbClr val="000000"/>
                </a:solidFill>
              </a:rPr>
              <a:t>Replacement of Cannula-designed CGM with </a:t>
            </a:r>
            <a:r>
              <a:rPr lang="en" sz="1500" b="1">
                <a:solidFill>
                  <a:srgbClr val="000000"/>
                </a:solidFill>
              </a:rPr>
              <a:t>Optical CGM </a:t>
            </a:r>
            <a:r>
              <a:rPr lang="en" sz="1500">
                <a:solidFill>
                  <a:srgbClr val="000000"/>
                </a:solidFill>
              </a:rPr>
              <a:t>sensor </a:t>
            </a:r>
            <a:endParaRPr sz="1500">
              <a:solidFill>
                <a:srgbClr val="000000"/>
              </a:solidFill>
            </a:endParaRPr>
          </a:p>
          <a:p>
            <a:pPr marL="457200" lvl="0" indent="-3238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AutoNum type="arabicPeriod"/>
            </a:pPr>
            <a:r>
              <a:rPr lang="en" sz="1500">
                <a:solidFill>
                  <a:srgbClr val="000000"/>
                </a:solidFill>
              </a:rPr>
              <a:t>Replacement of infusion set cannula with </a:t>
            </a:r>
            <a:r>
              <a:rPr lang="en" sz="1500" b="1">
                <a:solidFill>
                  <a:srgbClr val="000000"/>
                </a:solidFill>
              </a:rPr>
              <a:t>Micro-Array Needle</a:t>
            </a:r>
            <a:endParaRPr sz="1500" b="1">
              <a:solidFill>
                <a:srgbClr val="000000"/>
              </a:solidFill>
            </a:endParaRPr>
          </a:p>
          <a:p>
            <a:pPr marL="457200" lvl="0" indent="-3238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AutoNum type="arabicPeriod"/>
            </a:pPr>
            <a:r>
              <a:rPr lang="en" sz="1500">
                <a:solidFill>
                  <a:srgbClr val="000000"/>
                </a:solidFill>
              </a:rPr>
              <a:t>Lightweightedness</a:t>
            </a:r>
            <a:endParaRPr sz="150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600"/>
          </a:p>
        </p:txBody>
      </p:sp>
      <p:sp>
        <p:nvSpPr>
          <p:cNvPr id="222" name="Google Shape;222;p35"/>
          <p:cNvSpPr txBox="1"/>
          <p:nvPr/>
        </p:nvSpPr>
        <p:spPr>
          <a:xfrm>
            <a:off x="5275375" y="2087400"/>
            <a:ext cx="3542100" cy="37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3" name="Google Shape;22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375" y="3005131"/>
            <a:ext cx="3318101" cy="2031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5575" y="856275"/>
            <a:ext cx="2606124" cy="182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SIMULATION </a:t>
            </a:r>
            <a:endParaRPr sz="3000"/>
          </a:p>
        </p:txBody>
      </p:sp>
      <p:pic>
        <p:nvPicPr>
          <p:cNvPr id="2" name="TPU Backup Copy v2.mp4">
            <a:hlinkClick r:id="" action="ppaction://media"/>
            <a:extLst>
              <a:ext uri="{FF2B5EF4-FFF2-40B4-BE49-F238E27FC236}">
                <a16:creationId xmlns:a16="http://schemas.microsoft.com/office/drawing/2014/main" id="{1D26697F-F18C-9788-A31A-0531FA20F5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2335" y="873887"/>
            <a:ext cx="7366571" cy="4013246"/>
          </a:xfrm>
          <a:prstGeom prst="rect">
            <a:avLst/>
          </a:prstGeom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>
            <a:spLocks noGrp="1"/>
          </p:cNvSpPr>
          <p:nvPr>
            <p:ph type="title"/>
          </p:nvPr>
        </p:nvSpPr>
        <p:spPr>
          <a:xfrm>
            <a:off x="82950" y="0"/>
            <a:ext cx="56892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DESIGN</a:t>
            </a:r>
            <a:endParaRPr/>
          </a:p>
        </p:txBody>
      </p:sp>
      <p:pic>
        <p:nvPicPr>
          <p:cNvPr id="236" name="Google Shape;23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4200" y="551350"/>
            <a:ext cx="2594475" cy="259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7"/>
          <p:cNvPicPr preferRelativeResize="0"/>
          <p:nvPr/>
        </p:nvPicPr>
        <p:blipFill rotWithShape="1">
          <a:blip r:embed="rId4">
            <a:alphaModFix/>
          </a:blip>
          <a:srcRect r="-1636" b="-1636"/>
          <a:stretch/>
        </p:blipFill>
        <p:spPr>
          <a:xfrm>
            <a:off x="5772150" y="724400"/>
            <a:ext cx="2767775" cy="276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50" y="724401"/>
            <a:ext cx="2767775" cy="276774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7"/>
          <p:cNvSpPr txBox="1"/>
          <p:nvPr/>
        </p:nvSpPr>
        <p:spPr>
          <a:xfrm>
            <a:off x="3841350" y="93400"/>
            <a:ext cx="4359900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PERSPECTIVE VIEWS</a:t>
            </a:r>
            <a:endParaRPr sz="1800" b="1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0" name="Google Shape;240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14200" y="2714900"/>
            <a:ext cx="2594473" cy="24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>
            <a:spLocks noGrp="1"/>
          </p:cNvSpPr>
          <p:nvPr>
            <p:ph type="title"/>
          </p:nvPr>
        </p:nvSpPr>
        <p:spPr>
          <a:xfrm>
            <a:off x="311700" y="105900"/>
            <a:ext cx="842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3D printing trials</a:t>
            </a:r>
            <a:endParaRPr sz="3000"/>
          </a:p>
        </p:txBody>
      </p:sp>
      <p:sp>
        <p:nvSpPr>
          <p:cNvPr id="246" name="Google Shape;246;p38"/>
          <p:cNvSpPr txBox="1"/>
          <p:nvPr/>
        </p:nvSpPr>
        <p:spPr>
          <a:xfrm>
            <a:off x="2224850" y="678600"/>
            <a:ext cx="73098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PROTOTYPING FLAWS AND FAILURES</a:t>
            </a:r>
            <a:endParaRPr sz="1800" b="1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7" name="Google Shape;247;p38"/>
          <p:cNvPicPr preferRelativeResize="0"/>
          <p:nvPr/>
        </p:nvPicPr>
        <p:blipFill rotWithShape="1">
          <a:blip r:embed="rId3">
            <a:alphaModFix/>
          </a:blip>
          <a:srcRect l="2585" t="4796" r="5418" b="-913"/>
          <a:stretch/>
        </p:blipFill>
        <p:spPr>
          <a:xfrm>
            <a:off x="3334900" y="1406825"/>
            <a:ext cx="2545802" cy="2527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2650" y="1426000"/>
            <a:ext cx="2489498" cy="2489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850" y="1860512"/>
            <a:ext cx="2762100" cy="142247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8"/>
          <p:cNvSpPr txBox="1"/>
          <p:nvPr/>
        </p:nvSpPr>
        <p:spPr>
          <a:xfrm>
            <a:off x="3819150" y="3915500"/>
            <a:ext cx="21852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Material failure</a:t>
            </a:r>
            <a:endParaRPr sz="12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p38"/>
          <p:cNvSpPr txBox="1"/>
          <p:nvPr/>
        </p:nvSpPr>
        <p:spPr>
          <a:xfrm>
            <a:off x="7022350" y="3915500"/>
            <a:ext cx="21852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Transparency </a:t>
            </a:r>
            <a:endParaRPr sz="12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p38"/>
          <p:cNvSpPr txBox="1"/>
          <p:nvPr/>
        </p:nvSpPr>
        <p:spPr>
          <a:xfrm>
            <a:off x="789100" y="3282975"/>
            <a:ext cx="2545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Disintegration</a:t>
            </a:r>
            <a:endParaRPr sz="12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>
            <a:spLocks noGrp="1"/>
          </p:cNvSpPr>
          <p:nvPr>
            <p:ph type="title"/>
          </p:nvPr>
        </p:nvSpPr>
        <p:spPr>
          <a:xfrm>
            <a:off x="311700" y="117750"/>
            <a:ext cx="56892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MATERIALS</a:t>
            </a:r>
            <a:endParaRPr/>
          </a:p>
        </p:txBody>
      </p:sp>
      <p:sp>
        <p:nvSpPr>
          <p:cNvPr id="258" name="Google Shape;258;p39"/>
          <p:cNvSpPr txBox="1">
            <a:spLocks noGrp="1"/>
          </p:cNvSpPr>
          <p:nvPr>
            <p:ph type="body" idx="1"/>
          </p:nvPr>
        </p:nvSpPr>
        <p:spPr>
          <a:xfrm>
            <a:off x="311700" y="513600"/>
            <a:ext cx="8832300" cy="43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</a:pPr>
            <a:r>
              <a:rPr lang="en" sz="1700" b="1">
                <a:solidFill>
                  <a:schemeClr val="dk1"/>
                </a:solidFill>
              </a:rPr>
              <a:t>System Chassis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en" sz="1700" b="1">
                <a:solidFill>
                  <a:schemeClr val="dk1"/>
                </a:solidFill>
              </a:rPr>
              <a:t>Material:</a:t>
            </a:r>
            <a:r>
              <a:rPr lang="en" sz="1700">
                <a:solidFill>
                  <a:schemeClr val="dk1"/>
                </a:solidFill>
              </a:rPr>
              <a:t> </a:t>
            </a:r>
            <a:r>
              <a:rPr lang="en" sz="1700" b="1">
                <a:solidFill>
                  <a:schemeClr val="dk2"/>
                </a:solidFill>
              </a:rPr>
              <a:t>Thermoplastic Elastomer (TPE) </a:t>
            </a:r>
            <a:r>
              <a:rPr lang="en" sz="1700">
                <a:solidFill>
                  <a:schemeClr val="dk2"/>
                </a:solidFill>
              </a:rPr>
              <a:t>(Soft-touch, Good range of motion, chemical resistance, electrical insulation)</a:t>
            </a:r>
            <a:endParaRPr sz="1700">
              <a:solidFill>
                <a:schemeClr val="dk2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</a:pPr>
            <a:endParaRPr sz="1700" b="1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</a:pPr>
            <a:r>
              <a:rPr lang="en" sz="1700" b="1">
                <a:solidFill>
                  <a:schemeClr val="dk1"/>
                </a:solidFill>
              </a:rPr>
              <a:t>Insulin Reservoir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en" sz="1700" b="1">
                <a:solidFill>
                  <a:schemeClr val="dk1"/>
                </a:solidFill>
              </a:rPr>
              <a:t>Material:</a:t>
            </a:r>
            <a:r>
              <a:rPr lang="en" sz="1700">
                <a:solidFill>
                  <a:schemeClr val="dk1"/>
                </a:solidFill>
              </a:rPr>
              <a:t> </a:t>
            </a:r>
            <a:r>
              <a:rPr lang="en" sz="1700" b="1">
                <a:solidFill>
                  <a:schemeClr val="dk2"/>
                </a:solidFill>
              </a:rPr>
              <a:t>Polypropylene </a:t>
            </a:r>
            <a:r>
              <a:rPr lang="en" sz="1700">
                <a:solidFill>
                  <a:schemeClr val="dk2"/>
                </a:solidFill>
              </a:rPr>
              <a:t>(Ideal for safe insulin storage, Durable)</a:t>
            </a:r>
            <a:endParaRPr sz="1700">
              <a:solidFill>
                <a:schemeClr val="dk2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</a:pPr>
            <a:endParaRPr sz="1700" b="1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None/>
            </a:pPr>
            <a:r>
              <a:rPr lang="en" sz="1700" b="1">
                <a:solidFill>
                  <a:schemeClr val="dk1"/>
                </a:solidFill>
              </a:rPr>
              <a:t>Infusion set cannula tubing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en" sz="1700" b="1">
                <a:solidFill>
                  <a:schemeClr val="dk1"/>
                </a:solidFill>
              </a:rPr>
              <a:t>Material:</a:t>
            </a:r>
            <a:r>
              <a:rPr lang="en" sz="1700">
                <a:solidFill>
                  <a:schemeClr val="dk1"/>
                </a:solidFill>
              </a:rPr>
              <a:t> </a:t>
            </a:r>
            <a:r>
              <a:rPr lang="en" sz="1700" b="1">
                <a:solidFill>
                  <a:schemeClr val="dk2"/>
                </a:solidFill>
              </a:rPr>
              <a:t>Nylon </a:t>
            </a:r>
            <a:r>
              <a:rPr lang="en" sz="1700">
                <a:solidFill>
                  <a:schemeClr val="dk2"/>
                </a:solidFill>
              </a:rPr>
              <a:t>(Combined strength and flexibility, kink-resistant, chemically inert for smooth insulin delivery)</a:t>
            </a:r>
            <a:endParaRPr sz="1700">
              <a:solidFill>
                <a:schemeClr val="dk2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</a:rPr>
              <a:t>Adhesive System : 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en" sz="1700" b="1">
                <a:solidFill>
                  <a:schemeClr val="dk1"/>
                </a:solidFill>
              </a:rPr>
              <a:t>Material</a:t>
            </a:r>
            <a:r>
              <a:rPr lang="en" sz="1700">
                <a:solidFill>
                  <a:schemeClr val="dk1"/>
                </a:solidFill>
              </a:rPr>
              <a:t>: </a:t>
            </a:r>
            <a:r>
              <a:rPr lang="en" sz="1700" b="1">
                <a:solidFill>
                  <a:schemeClr val="dk2"/>
                </a:solidFill>
              </a:rPr>
              <a:t>Silicone Adhesive </a:t>
            </a:r>
            <a:r>
              <a:rPr lang="en" sz="1700">
                <a:solidFill>
                  <a:schemeClr val="dk2"/>
                </a:solidFill>
              </a:rPr>
              <a:t>(Gentle Adhesion, Long-term wear)</a:t>
            </a:r>
            <a:endParaRPr sz="17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197700" y="300275"/>
            <a:ext cx="8520600" cy="9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chemeClr val="dk2"/>
                </a:solidFill>
              </a:rPr>
              <a:t>OUTLINE</a:t>
            </a:r>
            <a:endParaRPr sz="4900">
              <a:solidFill>
                <a:schemeClr val="dk2"/>
              </a:solidFill>
            </a:endParaRPr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1"/>
          </p:nvPr>
        </p:nvSpPr>
        <p:spPr>
          <a:xfrm>
            <a:off x="316950" y="2938025"/>
            <a:ext cx="4031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Presentation Part One Subtitle</a:t>
            </a:r>
            <a:endParaRPr/>
          </a:p>
        </p:txBody>
      </p:sp>
      <p:sp>
        <p:nvSpPr>
          <p:cNvPr id="129" name="Google Shape;129;p22"/>
          <p:cNvSpPr txBox="1"/>
          <p:nvPr/>
        </p:nvSpPr>
        <p:spPr>
          <a:xfrm>
            <a:off x="316945" y="1208975"/>
            <a:ext cx="8282100" cy="3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8900E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" name="Google Shape;130;p22"/>
          <p:cNvSpPr txBox="1"/>
          <p:nvPr/>
        </p:nvSpPr>
        <p:spPr>
          <a:xfrm>
            <a:off x="2411600" y="918425"/>
            <a:ext cx="6556500" cy="40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Montserrat"/>
              <a:buChar char="●"/>
            </a:pPr>
            <a:r>
              <a:rPr lang="en" sz="16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BACKGROUND WITH STATISTICS</a:t>
            </a:r>
            <a:endParaRPr sz="1600" b="1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Montserrat"/>
              <a:buChar char="●"/>
            </a:pPr>
            <a:r>
              <a:rPr lang="en" sz="16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MARKET VALUE</a:t>
            </a:r>
            <a:endParaRPr sz="1600" b="1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Montserrat"/>
              <a:buChar char="●"/>
            </a:pPr>
            <a:r>
              <a:rPr lang="en" sz="16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CURRENT TECHNOLOGIES</a:t>
            </a:r>
            <a:endParaRPr sz="1600" b="1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●"/>
            </a:pPr>
            <a:r>
              <a:rPr lang="en"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QFD</a:t>
            </a:r>
            <a:endParaRPr sz="1600" b="1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Montserrat"/>
              <a:buChar char="●"/>
            </a:pPr>
            <a:r>
              <a:rPr lang="en" sz="16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DESIGN CONSIDERATIONS</a:t>
            </a:r>
            <a:endParaRPr sz="1600" b="1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●"/>
            </a:pPr>
            <a:r>
              <a:rPr lang="en"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PROTOTYPING FLAWS, PRINTING TRIALS)</a:t>
            </a:r>
            <a:endParaRPr sz="1600" b="1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Montserrat"/>
              <a:buChar char="●"/>
            </a:pPr>
            <a:r>
              <a:rPr lang="en" sz="16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MATERIALS &amp; MANUFACTURING</a:t>
            </a:r>
            <a:endParaRPr sz="1600" b="1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Montserrat"/>
              <a:buChar char="●"/>
            </a:pPr>
            <a:r>
              <a:rPr lang="en" sz="16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FUTURE CONSIDERATIONS</a:t>
            </a:r>
            <a:endParaRPr sz="1600" b="1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0"/>
          <p:cNvSpPr txBox="1">
            <a:spLocks noGrp="1"/>
          </p:cNvSpPr>
          <p:nvPr>
            <p:ph type="title"/>
          </p:nvPr>
        </p:nvSpPr>
        <p:spPr>
          <a:xfrm>
            <a:off x="311700" y="219150"/>
            <a:ext cx="56892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 SELECTION</a:t>
            </a:r>
            <a:endParaRPr/>
          </a:p>
        </p:txBody>
      </p:sp>
      <p:sp>
        <p:nvSpPr>
          <p:cNvPr id="264" name="Google Shape;264;p40"/>
          <p:cNvSpPr txBox="1">
            <a:spLocks noGrp="1"/>
          </p:cNvSpPr>
          <p:nvPr>
            <p:ph type="body" idx="1"/>
          </p:nvPr>
        </p:nvSpPr>
        <p:spPr>
          <a:xfrm>
            <a:off x="981025" y="943575"/>
            <a:ext cx="8627400" cy="3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2"/>
                </a:solidFill>
              </a:rPr>
              <a:t>Due to limitations,</a:t>
            </a:r>
            <a:endParaRPr sz="1700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2"/>
                </a:solidFill>
              </a:rPr>
              <a:t>PUMP SYSTEM MATERIAL : </a:t>
            </a:r>
            <a:endParaRPr sz="1700" b="1">
              <a:solidFill>
                <a:schemeClr val="dk2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First Consideration:</a:t>
            </a:r>
            <a:r>
              <a:rPr lang="en" sz="1700" b="1">
                <a:solidFill>
                  <a:schemeClr val="dk2"/>
                </a:solidFill>
              </a:rPr>
              <a:t> THERMOPLASTIC POLYURETHANE (TPU) </a:t>
            </a:r>
            <a:endParaRPr sz="1700" b="1">
              <a:solidFill>
                <a:schemeClr val="dk2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Final Consideration: </a:t>
            </a:r>
            <a:r>
              <a:rPr lang="en" sz="1700" b="1">
                <a:solidFill>
                  <a:schemeClr val="dk2"/>
                </a:solidFill>
              </a:rPr>
              <a:t>POLYLACTIC ACID (PLA)</a:t>
            </a:r>
            <a:endParaRPr sz="1700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2"/>
                </a:solidFill>
              </a:rPr>
              <a:t>ADHESIVE SYSTEM MATERIAL : </a:t>
            </a:r>
            <a:endParaRPr sz="1700" b="1">
              <a:solidFill>
                <a:schemeClr val="dk2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First Consideration: </a:t>
            </a:r>
            <a:r>
              <a:rPr lang="en" sz="1700" b="1">
                <a:solidFill>
                  <a:schemeClr val="dk2"/>
                </a:solidFill>
              </a:rPr>
              <a:t>SILICONE ADHESIVE</a:t>
            </a:r>
            <a:endParaRPr sz="1700" b="1">
              <a:solidFill>
                <a:schemeClr val="dk2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Final Consideration: </a:t>
            </a:r>
            <a:r>
              <a:rPr lang="en" sz="1700" b="1">
                <a:solidFill>
                  <a:schemeClr val="dk2"/>
                </a:solidFill>
              </a:rPr>
              <a:t>TPU, PLA</a:t>
            </a:r>
            <a:endParaRPr sz="1700" b="1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1"/>
          <p:cNvSpPr txBox="1">
            <a:spLocks noGrp="1"/>
          </p:cNvSpPr>
          <p:nvPr>
            <p:ph type="title"/>
          </p:nvPr>
        </p:nvSpPr>
        <p:spPr>
          <a:xfrm>
            <a:off x="191875" y="0"/>
            <a:ext cx="83715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MANUFACTURING</a:t>
            </a:r>
            <a:endParaRPr/>
          </a:p>
        </p:txBody>
      </p:sp>
      <p:pic>
        <p:nvPicPr>
          <p:cNvPr id="270" name="Google Shape;2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030" y="1547200"/>
            <a:ext cx="1769346" cy="137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1"/>
          <p:cNvSpPr txBox="1"/>
          <p:nvPr/>
        </p:nvSpPr>
        <p:spPr>
          <a:xfrm>
            <a:off x="67525" y="1163913"/>
            <a:ext cx="3253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INJECTION MOLDING</a:t>
            </a:r>
            <a:endParaRPr sz="1800" b="1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2" name="Google Shape;27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925" y="3663975"/>
            <a:ext cx="4380564" cy="137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1"/>
          <p:cNvSpPr txBox="1"/>
          <p:nvPr/>
        </p:nvSpPr>
        <p:spPr>
          <a:xfrm>
            <a:off x="236375" y="3291125"/>
            <a:ext cx="37884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NANOIMPRINT LITHOGRAPHY</a:t>
            </a:r>
            <a:endParaRPr sz="1800" b="1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4" name="Google Shape;27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9800" y="1902300"/>
            <a:ext cx="2222776" cy="114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9800" y="3125475"/>
            <a:ext cx="2222776" cy="1951774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1"/>
          <p:cNvSpPr txBox="1"/>
          <p:nvPr/>
        </p:nvSpPr>
        <p:spPr>
          <a:xfrm>
            <a:off x="5383150" y="1183225"/>
            <a:ext cx="4113600" cy="2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AUTODESK FUSION 360 + ULTIMAKER 3D + ASSEMBLY</a:t>
            </a:r>
            <a:endParaRPr sz="1800" b="1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p41"/>
          <p:cNvSpPr txBox="1"/>
          <p:nvPr/>
        </p:nvSpPr>
        <p:spPr>
          <a:xfrm>
            <a:off x="191875" y="688475"/>
            <a:ext cx="30051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CONVENTIONAL</a:t>
            </a:r>
            <a:r>
              <a:rPr lang="en" sz="1800" u="sng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 u="sng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p41"/>
          <p:cNvSpPr txBox="1"/>
          <p:nvPr/>
        </p:nvSpPr>
        <p:spPr>
          <a:xfrm>
            <a:off x="6432000" y="713075"/>
            <a:ext cx="2304600" cy="2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UTILIZED</a:t>
            </a:r>
            <a:endParaRPr sz="1800" b="1" u="sng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2"/>
          <p:cNvSpPr txBox="1">
            <a:spLocks noGrp="1"/>
          </p:cNvSpPr>
          <p:nvPr>
            <p:ph type="title"/>
          </p:nvPr>
        </p:nvSpPr>
        <p:spPr>
          <a:xfrm>
            <a:off x="0" y="58800"/>
            <a:ext cx="4531200" cy="11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Future Considerations</a:t>
            </a:r>
            <a:endParaRPr sz="3000"/>
          </a:p>
        </p:txBody>
      </p:sp>
      <p:cxnSp>
        <p:nvCxnSpPr>
          <p:cNvPr id="284" name="Google Shape;284;p42"/>
          <p:cNvCxnSpPr/>
          <p:nvPr/>
        </p:nvCxnSpPr>
        <p:spPr>
          <a:xfrm flipH="1">
            <a:off x="-1337746" y="2521325"/>
            <a:ext cx="785700" cy="879300"/>
          </a:xfrm>
          <a:prstGeom prst="straightConnector1">
            <a:avLst/>
          </a:prstGeom>
          <a:noFill/>
          <a:ln w="76200" cap="flat" cmpd="sng">
            <a:solidFill>
              <a:srgbClr val="8900E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5" name="Google Shape;285;p42"/>
          <p:cNvCxnSpPr/>
          <p:nvPr/>
        </p:nvCxnSpPr>
        <p:spPr>
          <a:xfrm>
            <a:off x="4572004" y="0"/>
            <a:ext cx="0" cy="5188200"/>
          </a:xfrm>
          <a:prstGeom prst="straightConnector1">
            <a:avLst/>
          </a:prstGeom>
          <a:noFill/>
          <a:ln w="76200" cap="flat" cmpd="sng">
            <a:solidFill>
              <a:srgbClr val="8900E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6" name="Google Shape;286;p42"/>
          <p:cNvSpPr txBox="1"/>
          <p:nvPr/>
        </p:nvSpPr>
        <p:spPr>
          <a:xfrm>
            <a:off x="68025" y="1054550"/>
            <a:ext cx="4380000" cy="3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Color-match device with user’s skin tone (increased concealability)</a:t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Complete elimination of invasiveness (precise insulin delivery without infusion cannula)</a:t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More biosensors for monitoring other parameters</a:t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7" name="Google Shape;28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2800" y="62447"/>
            <a:ext cx="5252149" cy="5063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3"/>
          <p:cNvSpPr txBox="1">
            <a:spLocks noGrp="1"/>
          </p:cNvSpPr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>
            <a:spLocks noGrp="1"/>
          </p:cNvSpPr>
          <p:nvPr>
            <p:ph type="title"/>
          </p:nvPr>
        </p:nvSpPr>
        <p:spPr>
          <a:xfrm>
            <a:off x="216675" y="163350"/>
            <a:ext cx="32889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DIABETES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body" idx="1"/>
          </p:nvPr>
        </p:nvSpPr>
        <p:spPr>
          <a:xfrm>
            <a:off x="311225" y="720750"/>
            <a:ext cx="5454600" cy="41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Diabetes is a chronic metabolic disorder marked by high blood glucose levels due to insufficient insulin production, resistance to insulin, or a mix of both. This results in complications affecting multiple organs. </a:t>
            </a:r>
            <a:endParaRPr sz="16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The primary treatments for diabetes besides lifestyle changes are:</a:t>
            </a:r>
            <a:endParaRPr sz="1600">
              <a:solidFill>
                <a:srgbClr val="000000"/>
              </a:solidFill>
            </a:endParaRPr>
          </a:p>
          <a:p>
            <a:pPr marL="457200" lvl="0" indent="-292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</a:pPr>
            <a:r>
              <a:rPr lang="en" sz="1600">
                <a:solidFill>
                  <a:srgbClr val="000000"/>
                </a:solidFill>
              </a:rPr>
              <a:t>Oral medications [5]</a:t>
            </a:r>
            <a:endParaRPr sz="1600">
              <a:solidFill>
                <a:srgbClr val="000000"/>
              </a:solidFill>
            </a:endParaRPr>
          </a:p>
          <a:p>
            <a:pPr marL="4572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600">
                <a:solidFill>
                  <a:srgbClr val="000000"/>
                </a:solidFill>
              </a:rPr>
              <a:t>Insulin therapy [6]</a:t>
            </a:r>
            <a:endParaRPr sz="1600">
              <a:solidFill>
                <a:srgbClr val="000000"/>
              </a:solidFill>
            </a:endParaRPr>
          </a:p>
          <a:p>
            <a:pPr marL="4572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600">
                <a:solidFill>
                  <a:srgbClr val="000000"/>
                </a:solidFill>
              </a:rPr>
              <a:t>Blood glucose monitoring [7]</a:t>
            </a:r>
            <a:endParaRPr sz="16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37" name="Google Shape;137;p23"/>
          <p:cNvSpPr txBox="1"/>
          <p:nvPr/>
        </p:nvSpPr>
        <p:spPr>
          <a:xfrm>
            <a:off x="4729000" y="913800"/>
            <a:ext cx="3542100" cy="37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9000" y="1140325"/>
            <a:ext cx="3542100" cy="3305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216675" y="163350"/>
            <a:ext cx="84375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RISE IN RATES OF DIABETES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body" idx="1"/>
          </p:nvPr>
        </p:nvSpPr>
        <p:spPr>
          <a:xfrm>
            <a:off x="4867050" y="1064550"/>
            <a:ext cx="3869700" cy="3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Data from 2019 showed that 463 million people (ages 20-79) suffered from diabetes worldwide (9.3% of the world population in this age group).</a:t>
            </a:r>
            <a:endParaRPr sz="15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By 2045, this number is projected to increase to 700.1 million (10.9% of the global population). [15]</a:t>
            </a:r>
            <a:endParaRPr sz="15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600"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946572"/>
            <a:ext cx="4355325" cy="3400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body" idx="1"/>
          </p:nvPr>
        </p:nvSpPr>
        <p:spPr>
          <a:xfrm>
            <a:off x="288450" y="346750"/>
            <a:ext cx="85671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83636"/>
                </a:solidFill>
              </a:rPr>
              <a:t>The global economic burden of diabetes may rise from $1.3 trillion in 2015 to $2.2 trillion by 2030 if current trends continue [4].</a:t>
            </a:r>
            <a:endParaRPr sz="1600">
              <a:solidFill>
                <a:srgbClr val="3836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600"/>
          </a:p>
        </p:txBody>
      </p:sp>
      <p:sp>
        <p:nvSpPr>
          <p:cNvPr id="151" name="Google Shape;151;p25"/>
          <p:cNvSpPr txBox="1"/>
          <p:nvPr/>
        </p:nvSpPr>
        <p:spPr>
          <a:xfrm>
            <a:off x="4729000" y="913800"/>
            <a:ext cx="3542100" cy="37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425" y="1274050"/>
            <a:ext cx="7863174" cy="3300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xfrm>
            <a:off x="216675" y="163350"/>
            <a:ext cx="79353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CURRENT TECHNOLOGIES IN INSULIN THERAPY</a:t>
            </a:r>
            <a:endParaRPr sz="29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58" name="Google Shape;158;p26"/>
          <p:cNvSpPr txBox="1"/>
          <p:nvPr/>
        </p:nvSpPr>
        <p:spPr>
          <a:xfrm>
            <a:off x="4729000" y="913800"/>
            <a:ext cx="3542100" cy="37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9" name="Google Shape;1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38" y="1598355"/>
            <a:ext cx="8927326" cy="2566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>
            <a:spLocks noGrp="1"/>
          </p:cNvSpPr>
          <p:nvPr>
            <p:ph type="title"/>
          </p:nvPr>
        </p:nvSpPr>
        <p:spPr>
          <a:xfrm>
            <a:off x="216675" y="163350"/>
            <a:ext cx="79353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INSULIN PUMPS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body" idx="1"/>
          </p:nvPr>
        </p:nvSpPr>
        <p:spPr>
          <a:xfrm>
            <a:off x="169575" y="913800"/>
            <a:ext cx="8790600" cy="10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Personalized insulin delivery devices which continuously deliver insulin through a thin catheter inserted into subcutaneous tissue, mimicking the body's natural insulin production. </a:t>
            </a:r>
            <a:endParaRPr sz="16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600"/>
          </a:p>
        </p:txBody>
      </p:sp>
      <p:sp>
        <p:nvSpPr>
          <p:cNvPr id="166" name="Google Shape;166;p27"/>
          <p:cNvSpPr txBox="1"/>
          <p:nvPr/>
        </p:nvSpPr>
        <p:spPr>
          <a:xfrm>
            <a:off x="4729000" y="913800"/>
            <a:ext cx="3542100" cy="37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2375" y="2012800"/>
            <a:ext cx="5652699" cy="313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216675" y="163350"/>
            <a:ext cx="87762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CURRENT MARKET FOR INSULIN PUMPS</a:t>
            </a:r>
            <a:endParaRPr sz="30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2800"/>
          </a:p>
        </p:txBody>
      </p:sp>
      <p:sp>
        <p:nvSpPr>
          <p:cNvPr id="173" name="Google Shape;173;p28"/>
          <p:cNvSpPr txBox="1"/>
          <p:nvPr/>
        </p:nvSpPr>
        <p:spPr>
          <a:xfrm>
            <a:off x="4729000" y="913800"/>
            <a:ext cx="3542100" cy="37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4" name="Google Shape;1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802650"/>
            <a:ext cx="8480174" cy="364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>
            <a:spLocks noGrp="1"/>
          </p:cNvSpPr>
          <p:nvPr>
            <p:ph type="body" idx="1"/>
          </p:nvPr>
        </p:nvSpPr>
        <p:spPr>
          <a:xfrm>
            <a:off x="169575" y="311225"/>
            <a:ext cx="3729000" cy="48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Insulin pumps offer several advantages over traditional insulin injection methods, including:</a:t>
            </a:r>
            <a:endParaRPr sz="1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•Precise Insulin Delivery</a:t>
            </a:r>
            <a:endParaRPr sz="1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•Enhanced Flexibility in Meal Planning</a:t>
            </a:r>
            <a:endParaRPr sz="1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•Improved Glycemic Control</a:t>
            </a:r>
            <a:endParaRPr sz="1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•Reduced Risk of Complications</a:t>
            </a:r>
            <a:endParaRPr sz="1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•Increased Quality of Life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180" name="Google Shape;180;p29"/>
          <p:cNvSpPr txBox="1"/>
          <p:nvPr/>
        </p:nvSpPr>
        <p:spPr>
          <a:xfrm>
            <a:off x="4729000" y="913800"/>
            <a:ext cx="3542100" cy="37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1" name="Google Shape;1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5900" y="187025"/>
            <a:ext cx="4693425" cy="46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theme/theme1.xml><?xml version="1.0" encoding="utf-8"?>
<a:theme xmlns:a="http://schemas.openxmlformats.org/drawingml/2006/main" name="NYU Bold">
  <a:themeElements>
    <a:clrScheme name="Simple Light">
      <a:dk1>
        <a:srgbClr val="57068C"/>
      </a:dk1>
      <a:lt1>
        <a:srgbClr val="FFFFFF"/>
      </a:lt1>
      <a:dk2>
        <a:srgbClr val="333333"/>
      </a:dk2>
      <a:lt2>
        <a:srgbClr val="E2E1DD"/>
      </a:lt2>
      <a:accent1>
        <a:srgbClr val="9A6ABA"/>
      </a:accent1>
      <a:accent2>
        <a:srgbClr val="6D6D6D"/>
      </a:accent2>
      <a:accent3>
        <a:srgbClr val="8900E1"/>
      </a:accent3>
      <a:accent4>
        <a:srgbClr val="E97300"/>
      </a:accent4>
      <a:accent5>
        <a:srgbClr val="799A05"/>
      </a:accent5>
      <a:accent6>
        <a:srgbClr val="C50F3C"/>
      </a:accent6>
      <a:hlink>
        <a:srgbClr val="5706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703</Words>
  <Application>Microsoft Macintosh PowerPoint</Application>
  <PresentationFormat>On-screen Show (16:9)</PresentationFormat>
  <Paragraphs>132</Paragraphs>
  <Slides>23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Montserrat ExtraBold</vt:lpstr>
      <vt:lpstr>Arial</vt:lpstr>
      <vt:lpstr>Montserrat Black</vt:lpstr>
      <vt:lpstr>Montserrat</vt:lpstr>
      <vt:lpstr>Roboto</vt:lpstr>
      <vt:lpstr>NYU Bold</vt:lpstr>
      <vt:lpstr>MODULAR-ADHERENT INSULIN PUMP SYSTEM</vt:lpstr>
      <vt:lpstr>OUTLINE</vt:lpstr>
      <vt:lpstr>DIABETES   </vt:lpstr>
      <vt:lpstr>RISE IN RATES OF DIABETES   </vt:lpstr>
      <vt:lpstr>PowerPoint Presentation</vt:lpstr>
      <vt:lpstr>CURRENT TECHNOLOGIES IN INSULIN THERAPY   </vt:lpstr>
      <vt:lpstr>INSULIN PUMPS   </vt:lpstr>
      <vt:lpstr>CURRENT MARKET FOR INSULIN PUMPS   </vt:lpstr>
      <vt:lpstr>PowerPoint Presentation</vt:lpstr>
      <vt:lpstr>TOP SELLERS IN THE CATEGORY   </vt:lpstr>
      <vt:lpstr>PowerPoint Presentation</vt:lpstr>
      <vt:lpstr>QFD</vt:lpstr>
      <vt:lpstr>OVERALL MECHANISM OF OPERATION   </vt:lpstr>
      <vt:lpstr>DESIGN INSPIRATION</vt:lpstr>
      <vt:lpstr>OUR DESIGN CONSIDERATIONS  </vt:lpstr>
      <vt:lpstr>SIMULATION </vt:lpstr>
      <vt:lpstr>FINAL DESIGN</vt:lpstr>
      <vt:lpstr>3D printing trials</vt:lpstr>
      <vt:lpstr>MATERIALS</vt:lpstr>
      <vt:lpstr>MATERIAL SELECTION</vt:lpstr>
      <vt:lpstr>MANUFACTURING</vt:lpstr>
      <vt:lpstr>Future Considerations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MODULAR-ADHERENT INSULIN PUMP SYSTEM</dc:title>
  <cp:lastModifiedBy>Yolander Adjei</cp:lastModifiedBy>
  <cp:revision>2</cp:revision>
  <dcterms:modified xsi:type="dcterms:W3CDTF">2023-12-11T12:22:23Z</dcterms:modified>
</cp:coreProperties>
</file>